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2" r:id="rId4"/>
    <p:sldId id="263" r:id="rId5"/>
    <p:sldId id="259" r:id="rId6"/>
    <p:sldId id="260" r:id="rId7"/>
    <p:sldId id="261" r:id="rId8"/>
    <p:sldId id="266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16182-D69C-4FB7-840D-8EEEEC4A94E3}" type="datetimeFigureOut">
              <a:rPr lang="de-DE" smtClean="0"/>
              <a:t>01.02.2016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87541-8F4E-43AB-B857-E796F17AE8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043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E7B2B-E6B8-4FEA-8E76-ADA639808E29}" type="datetimeFigureOut">
              <a:rPr lang="de-DE" smtClean="0"/>
              <a:t>01.02.2016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0D81F-7B28-488F-8C2D-ABC8513C0D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97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9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idx="1"/>
          </p:nvPr>
        </p:nvSpPr>
        <p:spPr>
          <a:xfrm>
            <a:off x="609600" y="2060848"/>
            <a:ext cx="10972800" cy="424847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white"/>
                </a:solidFill>
              </a:rPr>
              <a:t>Petra Hartwig, IG BCE, Bezirk Kassel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8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/>
          <p:cNvSpPr>
            <a:spLocks noGrp="1"/>
          </p:cNvSpPr>
          <p:nvPr>
            <p:ph idx="1"/>
          </p:nvPr>
        </p:nvSpPr>
        <p:spPr>
          <a:xfrm>
            <a:off x="666712" y="2143116"/>
            <a:ext cx="10972800" cy="424847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white"/>
                </a:solidFill>
              </a:rPr>
              <a:t>Petra Hartwig, IG BCE, Bezirk Kassel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4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1196975"/>
            <a:ext cx="10972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2060575"/>
            <a:ext cx="10972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endParaRPr lang="de-DE" altLang="de-DE" smtClean="0"/>
          </a:p>
          <a:p>
            <a:pPr lvl="0"/>
            <a:endParaRPr lang="de-DE" altLang="de-DE" smtClean="0"/>
          </a:p>
          <a:p>
            <a:pPr lvl="0"/>
            <a:endParaRPr lang="de-DE" altLang="de-DE" smtClean="0"/>
          </a:p>
        </p:txBody>
      </p:sp>
      <p:pic>
        <p:nvPicPr>
          <p:cNvPr id="1028" name="Grafik 6" descr="grauer_Balken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3" y="6453189"/>
            <a:ext cx="12215284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988"/>
            <a:ext cx="12215284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-25400"/>
            <a:ext cx="258233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71500" y="6561138"/>
            <a:ext cx="6004984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2244725" indent="-2244725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2327275" algn="l"/>
              </a:tabLst>
              <a:defRPr sz="8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white"/>
                </a:solidFill>
              </a:rPr>
              <a:t>Petra Hartwig, IG BCE, Bezirk Kassel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03267" y="6524625"/>
            <a:ext cx="2844800" cy="4333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6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7F7F7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umsplatzhalt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244725" indent="-2244725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800" smtClean="0">
                <a:solidFill>
                  <a:prstClr val="white"/>
                </a:solidFill>
              </a:rPr>
              <a:t>Petra Hartwig, IG BCE, Bezirk Kassel</a:t>
            </a:r>
            <a:endParaRPr lang="de-DE" altLang="de-DE" sz="800">
              <a:solidFill>
                <a:prstClr val="white"/>
              </a:solidFill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4EF670-F98F-4E8E-8A04-DF8D20889615}" type="slidenum">
              <a:rPr lang="de-DE" altLang="de-DE" sz="800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z="800">
              <a:solidFill>
                <a:prstClr val="black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609600" y="1196975"/>
            <a:ext cx="10972800" cy="78105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Egal</a:t>
            </a:r>
            <a:r>
              <a:rPr lang="de-DE" dirty="0"/>
              <a:t>, ob neue Ortsgruppe; neu gewählter Vorstand; Vorstand, vor der Wiederwahl, der neue Mitglieder sucht, wichtig ist die Frage: </a:t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Was wollen wir als OG? Je nachdem, wie die Antwort lautet, müssen wir bei der Ausrichtung unterschiedlich vorgehen.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85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09600" y="1196975"/>
            <a:ext cx="10972800" cy="781050"/>
          </a:xfrm>
        </p:spPr>
        <p:txBody>
          <a:bodyPr/>
          <a:lstStyle/>
          <a:p>
            <a:r>
              <a:rPr lang="de-DE" dirty="0" smtClean="0"/>
              <a:t>Wie gewinne ich neue Mitglieder für den OG-Vorstand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576" y="1978025"/>
            <a:ext cx="10972800" cy="424847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Mitgliederlisten zu Rate ziehen</a:t>
            </a:r>
          </a:p>
          <a:p>
            <a:pPr>
              <a:buAutoNum type="arabicPeriod"/>
            </a:pP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Wen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will ich gewinnen? (Alter, Position, Geschlecht, Familienstand)</a:t>
            </a:r>
          </a:p>
          <a:p>
            <a:pPr>
              <a:buAutoNum type="arabicPeriod" startAt="2"/>
            </a:pP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Wie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komme ich an die Kolleg/innen heran?</a:t>
            </a:r>
          </a:p>
          <a:p>
            <a:pPr>
              <a:buAutoNum type="arabicPeriod"/>
            </a:pP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Anschreiben, einladen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Einladung persönlich übergeben</a:t>
            </a:r>
          </a:p>
          <a:p>
            <a:pPr marL="0" indent="0"/>
            <a:r>
              <a:rPr lang="de-DE" sz="2600" b="1" dirty="0" smtClean="0">
                <a:solidFill>
                  <a:srgbClr val="C00000"/>
                </a:solidFill>
              </a:rPr>
              <a:t>2.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Telefonisch</a:t>
            </a:r>
          </a:p>
          <a:p>
            <a:pPr marL="0" indent="0"/>
            <a:r>
              <a:rPr lang="de-DE" sz="2600" b="1" dirty="0" smtClean="0">
                <a:solidFill>
                  <a:srgbClr val="C00000"/>
                </a:solidFill>
              </a:rPr>
              <a:t>3.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Bei zufälligen Treffen ansprechen</a:t>
            </a:r>
          </a:p>
          <a:p>
            <a:pPr marL="0" indent="0"/>
            <a:r>
              <a:rPr lang="de-DE" sz="2600" b="1" dirty="0" smtClean="0">
                <a:solidFill>
                  <a:srgbClr val="C00000"/>
                </a:solidFill>
              </a:rPr>
              <a:t>!Nichts geht über persönliche Ansprache!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600" dirty="0" smtClean="0"/>
          </a:p>
          <a:p>
            <a:pPr>
              <a:buAutoNum type="arabicPeriod"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white"/>
                </a:solidFill>
              </a:rPr>
              <a:t>Petra Hartwig, IG BCE, Bezirk Kassel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80203" y="1431120"/>
            <a:ext cx="10972800" cy="4248472"/>
          </a:xfrm>
        </p:spPr>
        <p:txBody>
          <a:bodyPr/>
          <a:lstStyle/>
          <a:p>
            <a:pPr marL="0" indent="0"/>
            <a:r>
              <a:rPr lang="de-DE" sz="2600" b="1" dirty="0" smtClean="0">
                <a:solidFill>
                  <a:srgbClr val="FF0000"/>
                </a:solidFill>
              </a:rPr>
              <a:t>3.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Wie 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kann ich die Kolleg/innen für die OG-Vorstandsarbeit interessieren?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Angebote machen: Inhalte, Themen, Veranstaltungsformate abfragen, anbieten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Daran entlang zur Mitarbeit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auffordern</a:t>
            </a:r>
            <a:endParaRPr lang="de-DE" sz="26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Nutzt dabei Kompetenzen und Erfahrungen, versucht Synergien zu schaffen, z. B. B-Jugendtrainer im Fußballverein als Jugendleiter der OG, Fachinformatiker für die Gestaltung der Internetseite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Es dürfen auch Mitglieder Aufgaben übernehmen, die nicht im Vorstand sind</a:t>
            </a:r>
            <a:endParaRPr lang="de-DE" sz="2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white"/>
                </a:solidFill>
              </a:rPr>
              <a:t>Petra Hartwig, IG BCE, Bezirk Kassel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9947" y="999010"/>
            <a:ext cx="9637181" cy="5094286"/>
          </a:xfrm>
        </p:spPr>
        <p:txBody>
          <a:bodyPr/>
          <a:lstStyle/>
          <a:p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Interessenvertretung: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Rentner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, Aktive, Arbeitslose,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dadurch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Miteinander</a:t>
            </a:r>
            <a:endParaRPr lang="de-DE" sz="2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Verbundenheit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, Zusammenhalt, aktive Mitglieder,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gute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Weiterbildung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, gute und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zeitnahe Infos</a:t>
            </a:r>
            <a:endParaRPr lang="de-DE" sz="2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Mitbestimmung im Betrieb, in der Politik,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Information,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Aufklärung 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und Kommunikation, Gemeinschaft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pflegen,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Mitglieder 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werben, Gewerkschaftsgedanken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verbreiten,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Soziale 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Absicherung, Weiterbildung, politisch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sensibilisieren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Mögliche 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Themen: Übernahme nach der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Ausbildung,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Internet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, Rente, Gesundheit </a:t>
            </a:r>
            <a:r>
              <a:rPr lang="de-DE" sz="2600" b="1" dirty="0" err="1">
                <a:solidFill>
                  <a:schemeClr val="bg1">
                    <a:lumMod val="50000"/>
                  </a:schemeClr>
                </a:solidFill>
              </a:rPr>
              <a:t>uvm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de-DE" sz="2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64" name="Datumsplatzhalt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244725" indent="-2244725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800" smtClean="0">
                <a:solidFill>
                  <a:prstClr val="white"/>
                </a:solidFill>
              </a:rPr>
              <a:t>Petra Hartwig, IG BCE, Bezirk Kassel</a:t>
            </a:r>
            <a:endParaRPr lang="de-DE" altLang="de-DE" sz="800">
              <a:solidFill>
                <a:prstClr val="white"/>
              </a:solidFill>
            </a:endParaRPr>
          </a:p>
        </p:txBody>
      </p:sp>
      <p:sp>
        <p:nvSpPr>
          <p:cNvPr id="15365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E06C6B-C169-4CD7-8CAA-FD97DB21FC86}" type="slidenum">
              <a:rPr lang="de-DE" altLang="de-DE" sz="800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 sz="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01162" y="1400645"/>
            <a:ext cx="10144124" cy="3451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Probleme: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Schlechte 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Beteiligung, besonders bei jugendlichen Mitgliedern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Keine Bereitschaft, aktiv in der Ortsgruppe mit zu arbeiten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Wie können wir als OG-Vorstand die Jugend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für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Gewerkschaftsarbeit 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begeistern?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600" b="1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Kann 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der BJA die </a:t>
            </a:r>
            <a:r>
              <a:rPr lang="de-DE" sz="2600" b="1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OGen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unterstützen?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de-DE" sz="2600" b="1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white"/>
                </a:solidFill>
              </a:rPr>
              <a:t>Petra Hartwig, IG BCE, Bezirk Kassel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61484" y="1446919"/>
            <a:ext cx="9395324" cy="3997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Was können wir für die Lösung der Probleme tun?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Persönliche Einladung für jedes Mitglied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Genaue Themenbestimmung und –</a:t>
            </a:r>
            <a:r>
              <a:rPr lang="de-DE" sz="2600" b="1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beschreibung</a:t>
            </a:r>
            <a:endParaRPr lang="de-DE" sz="26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Interesse wecken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Diskussionsgrundlagen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schaffen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Veranstaltungskalender erstellen und an die Mitglieder verteilen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Langfristige Personalplanung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286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de-DE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white"/>
                </a:solidFill>
              </a:rPr>
              <a:t>Petra Hartwig, IG BCE, Bezirk Kassel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umsplatzhalt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244725" indent="-2244725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800" smtClean="0">
                <a:solidFill>
                  <a:prstClr val="white"/>
                </a:solidFill>
              </a:rPr>
              <a:t>Petra Hartwig, IG BCE, Bezirk Kassel</a:t>
            </a:r>
            <a:endParaRPr lang="de-DE" altLang="de-DE" sz="800">
              <a:solidFill>
                <a:prstClr val="white"/>
              </a:solidFill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D77A0E-B248-417C-9DE6-0E4AE95EDBAD}" type="slidenum">
              <a:rPr lang="de-DE" altLang="de-DE" sz="800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800">
              <a:solidFill>
                <a:prstClr val="black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19819" y="1474252"/>
            <a:ext cx="10972800" cy="4248472"/>
          </a:xfrm>
        </p:spPr>
        <p:txBody>
          <a:bodyPr/>
          <a:lstStyle/>
          <a:p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Um Mitglieder zu erreichen, die wir bisher nicht erreicht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haben,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müssen 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wir sichtbarer werden. Wie können wir das tun?</a:t>
            </a:r>
          </a:p>
          <a:p>
            <a:endParaRPr lang="de-DE" sz="2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Presse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: Kommunalblätter, Wochenendblätter, Anzeigen in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Zeitungen,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im 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Veranstaltungskalender der Stadt/Gemeinde, </a:t>
            </a:r>
            <a:endParaRPr lang="de-DE" sz="2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Stände 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auf Wochenmärkten, Jahrmärkten,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Weihnachtsmärkten,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Internetauftritt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, bei Gemeindeveranstaltungen mit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einbringen,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politische 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Themen der Region aufnehmen und bearbeiten, Präsenz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in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Betrieben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, Infostand bei Betriebsversammlungen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2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umsplatzhalt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244725" indent="-2244725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272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800" smtClean="0">
                <a:solidFill>
                  <a:prstClr val="white"/>
                </a:solidFill>
              </a:rPr>
              <a:t>Petra Hartwig, IG BCE, Bezirk Kassel</a:t>
            </a:r>
            <a:endParaRPr lang="de-DE" altLang="de-DE" sz="800">
              <a:solidFill>
                <a:prstClr val="white"/>
              </a:solidFill>
            </a:endParaRPr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B38FF1-00A8-444C-85DD-4A132C85BEDB}" type="slidenum">
              <a:rPr lang="de-DE" altLang="de-DE" sz="800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800">
              <a:solidFill>
                <a:prstClr val="black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308340" y="1353118"/>
            <a:ext cx="8229600" cy="4248472"/>
          </a:xfrm>
        </p:spPr>
        <p:txBody>
          <a:bodyPr/>
          <a:lstStyle/>
          <a:p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Was brauchen wir dafür? </a:t>
            </a:r>
            <a:endParaRPr lang="de-DE" sz="2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Unterstützung vom Bezirk: Referenten,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Kontakte,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Medien, Informationen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, Betreuung,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Beratung,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kompetente 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Referenten, Probleme der Ortsgruppen </a:t>
            </a:r>
            <a:endParaRPr lang="de-DE" sz="2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ernst 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nehmen, Seminare, Infomaterial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nhaltsplatzhalter 4"/>
          <p:cNvSpPr>
            <a:spLocks/>
          </p:cNvSpPr>
          <p:nvPr/>
        </p:nvSpPr>
        <p:spPr bwMode="auto">
          <a:xfrm>
            <a:off x="869748" y="1051564"/>
            <a:ext cx="80025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ts val="1200"/>
              </a:spcAft>
              <a:buNone/>
            </a:pPr>
            <a:r>
              <a:rPr lang="de-DE" altLang="de-DE" sz="2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Ideen für Veranstaltungen</a:t>
            </a:r>
          </a:p>
        </p:txBody>
      </p:sp>
      <p:sp>
        <p:nvSpPr>
          <p:cNvPr id="2" name="Rechteck 1"/>
          <p:cNvSpPr/>
          <p:nvPr/>
        </p:nvSpPr>
        <p:spPr>
          <a:xfrm>
            <a:off x="559559" y="1617700"/>
            <a:ext cx="12033849" cy="4772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Wandertag</a:t>
            </a:r>
          </a:p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Grillfest (gemeinsam mit BR, VKV, VdK, Parteien, Kulturprogramm, Bürgermeister, …)</a:t>
            </a:r>
          </a:p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Tagesfahrten</a:t>
            </a:r>
          </a:p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</a:pPr>
            <a:r>
              <a:rPr lang="de-DE" sz="2600" b="1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Jubilarehrungen</a:t>
            </a:r>
            <a:endParaRPr lang="de-DE" sz="2600" b="1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Mai</a:t>
            </a:r>
          </a:p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Internationaler Frauentag</a:t>
            </a:r>
          </a:p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Weihnachtsfeier mit Nikolaus für die Kinder</a:t>
            </a:r>
          </a:p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Skatnachmittage</a:t>
            </a:r>
          </a:p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Neujahrsempfang</a:t>
            </a:r>
            <a:endParaRPr lang="de-DE" sz="2600" b="1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de-DE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white"/>
                </a:solidFill>
              </a:rPr>
              <a:t>Petra Hartwig, IG BCE, Bezirk Kassel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09600" y="1758923"/>
            <a:ext cx="10972800" cy="4248472"/>
          </a:xfrm>
        </p:spPr>
        <p:txBody>
          <a:bodyPr/>
          <a:lstStyle/>
          <a:p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Schaut in der Region: </a:t>
            </a:r>
            <a:endParaRPr lang="de-DE" sz="2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Besucherbergwerke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, Bergbaumuseen, Tierparks,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Wildparks,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Betriebsbesichtigungen</a:t>
            </a:r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, versucht Angebote für alle Generationen 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zu</a:t>
            </a:r>
          </a:p>
          <a:p>
            <a:r>
              <a:rPr lang="de-DE" sz="2600" b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achen (z.B. </a:t>
            </a:r>
            <a:r>
              <a:rPr lang="de-DE" sz="2600" b="1" dirty="0" err="1" smtClean="0">
                <a:solidFill>
                  <a:schemeClr val="bg1">
                    <a:lumMod val="50000"/>
                  </a:schemeClr>
                </a:solidFill>
              </a:rPr>
              <a:t>Edersee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: Ältere Teilnehmer können Schifffahrt machen,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jüngere den Tierpark oder Klettergarten besuchen)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Auch Grillfeste können durch Beteiligung von Referenten zu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politischen Veranstaltungen werden (Beispiel Großalmerode: Grillfest</a:t>
            </a: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mit Michael Roth)</a:t>
            </a:r>
            <a:endParaRPr lang="de-DE" sz="2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6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white"/>
                </a:solidFill>
              </a:rPr>
              <a:t>Petra Hartwig, IG BCE, Bezirk Kassel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09600" y="1112808"/>
            <a:ext cx="17427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Hinweise:</a:t>
            </a:r>
            <a:endParaRPr lang="de-DE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8426450" y="6524625"/>
            <a:ext cx="2133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B09BE60-4F32-456E-98A4-FE3E0FD051E4}" type="slidenum">
              <a:rPr lang="de-DE" altLang="de-DE" sz="8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de-DE" altLang="de-DE" sz="800">
              <a:solidFill>
                <a:prstClr val="black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98041" y="1264581"/>
            <a:ext cx="10694855" cy="4354654"/>
          </a:xfrm>
          <a:prstGeom prst="rect">
            <a:avLst/>
          </a:prstGeom>
        </p:spPr>
        <p:txBody>
          <a:bodyPr wrap="square" numCol="2" spcCol="720000">
            <a:spAutoFit/>
          </a:bodyPr>
          <a:lstStyle/>
          <a:p>
            <a:pPr marL="4572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de-DE" sz="2600" b="1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Arbeitsloseninitiativen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Gewerbegemeinschaften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Sportvereine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AWO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Parteien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VdK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Örtlicher DGB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sz="26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de-DE" sz="2600" b="1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white"/>
                </a:solidFill>
              </a:rPr>
              <a:t>Petra Hartwig, IG BCE, Bezirk Kassel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61074" y="1018360"/>
            <a:ext cx="38302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 finden wir Partner?</a:t>
            </a:r>
            <a:endParaRPr lang="de-DE" sz="2600" dirty="0"/>
          </a:p>
        </p:txBody>
      </p:sp>
      <p:sp>
        <p:nvSpPr>
          <p:cNvPr id="6" name="Rechteck 5"/>
          <p:cNvSpPr/>
          <p:nvPr/>
        </p:nvSpPr>
        <p:spPr>
          <a:xfrm>
            <a:off x="6096000" y="1750537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Bürgerinitiativen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Kulturverein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Karnevalsverein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Landfrauen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Kirchen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Feuerwehren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ASB, DRK usw.</a:t>
            </a:r>
            <a:endParaRPr lang="de-DE" sz="26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71500" y="5219125"/>
            <a:ext cx="541129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Nutzt persönliche Verbindungen!</a:t>
            </a:r>
          </a:p>
          <a:p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38164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defTabSz="0">
          <a:tabLst>
            <a:tab pos="5040000" algn="l"/>
          </a:tabLst>
          <a:defRPr sz="16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Breitbild</PresentationFormat>
  <Paragraphs>107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Larissa-Design</vt:lpstr>
      <vt:lpstr> Egal, ob neue Ortsgruppe; neu gewählter Vorstand; Vorstand, vor der Wiederwahl, der neue Mitglieder sucht, wichtig ist die Frage:   Was wollen wir als OG? Je nachdem, wie die Antwort lautet, müssen wir bei der Ausrichtung unterschiedlich vorgehen.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gewinne ich neue Mitglieder für den OG-Vorstand</vt:lpstr>
      <vt:lpstr>PowerPoint-Präsentation</vt:lpstr>
    </vt:vector>
  </TitlesOfParts>
  <Company>T.i.K.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Petra Hartwig</dc:creator>
  <cp:lastModifiedBy>Petra Hartwig</cp:lastModifiedBy>
  <cp:revision>7</cp:revision>
  <dcterms:created xsi:type="dcterms:W3CDTF">2016-01-31T12:45:36Z</dcterms:created>
  <dcterms:modified xsi:type="dcterms:W3CDTF">2016-02-01T10:25:40Z</dcterms:modified>
</cp:coreProperties>
</file>